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</p:sldIdLst>
  <p:sldSz cx="7559675" cy="1069181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CC"/>
    <a:srgbClr val="FF9900"/>
    <a:srgbClr val="9900CC"/>
    <a:srgbClr val="99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63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0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9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98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0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13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3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05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7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24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95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A6D02-D64B-4C7E-8821-14576EA68FE0}" type="datetimeFigureOut">
              <a:rPr lang="zh-TW" altLang="en-US" smtClean="0"/>
              <a:t>2025/4/18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04E16-4342-4598-94ED-BFD1675F7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88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aps.app.goo.gl/JhZ3YnYxSc7CUtp19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maps.app.goo.gl/qTvCvjwiL28dHrK9A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app.goo.gl/FpRjCMmrRNub3TzP9" TargetMode="External"/><Relationship Id="rId11" Type="http://schemas.openxmlformats.org/officeDocument/2006/relationships/image" Target="../media/image5.jpg"/><Relationship Id="rId5" Type="http://schemas.openxmlformats.org/officeDocument/2006/relationships/hyperlink" Target="https://maps.app.goo.gl/6fR8KxGNMfei3LrZ8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maps.app.goo.gl/RrtYSf1gDFQtnDkq8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aps.app.goo.gl/yTMpHNN7nRLDRejH6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8.jpg"/><Relationship Id="rId7" Type="http://schemas.openxmlformats.org/officeDocument/2006/relationships/hyperlink" Target="https://maps.app.goo.gl/E4rn9mbQvHi1U6MLA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app.goo.gl/GNmQQ3bLzgAzxJT78" TargetMode="External"/><Relationship Id="rId11" Type="http://schemas.openxmlformats.org/officeDocument/2006/relationships/image" Target="../media/image9.jpeg"/><Relationship Id="rId5" Type="http://schemas.openxmlformats.org/officeDocument/2006/relationships/hyperlink" Target="https://maps.app.goo.gl/bAZ2omEnjKMKRaBC7" TargetMode="External"/><Relationship Id="rId15" Type="http://schemas.openxmlformats.org/officeDocument/2006/relationships/image" Target="../media/image13.jpeg"/><Relationship Id="rId10" Type="http://schemas.openxmlformats.org/officeDocument/2006/relationships/hyperlink" Target="https://maps.app.goo.gl/RrtYSf1gDFQtnDkq8" TargetMode="External"/><Relationship Id="rId4" Type="http://schemas.openxmlformats.org/officeDocument/2006/relationships/hyperlink" Target="https://maps.app.goo.gl/WXjoFRBpPf6GBvYd8" TargetMode="External"/><Relationship Id="rId9" Type="http://schemas.openxmlformats.org/officeDocument/2006/relationships/hyperlink" Target="https://maps.app.goo.gl/5WbVXccZDx4WeE1a8" TargetMode="External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78FC7DF-0296-4296-801E-32F7B984F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11" b="14368"/>
          <a:stretch/>
        </p:blipFill>
        <p:spPr>
          <a:xfrm>
            <a:off x="0" y="6193412"/>
            <a:ext cx="3902697" cy="25391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D20B6A-FFF0-40E2-AFEF-A67ECE13A793}"/>
              </a:ext>
            </a:extLst>
          </p:cNvPr>
          <p:cNvSpPr/>
          <p:nvPr/>
        </p:nvSpPr>
        <p:spPr>
          <a:xfrm>
            <a:off x="-1" y="1074655"/>
            <a:ext cx="7559675" cy="512818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4DC8F5-3110-45F2-8675-45854D19CA25}"/>
              </a:ext>
            </a:extLst>
          </p:cNvPr>
          <p:cNvSpPr/>
          <p:nvPr/>
        </p:nvSpPr>
        <p:spPr>
          <a:xfrm>
            <a:off x="59914" y="1125450"/>
            <a:ext cx="755967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Schedule – Day 1</a:t>
            </a: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16:00 Departure from NYCU</a:t>
            </a:r>
            <a:r>
              <a:rPr lang="zh-TW" altLang="en-US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solidFill>
                <a:schemeClr val="bg1"/>
              </a:solidFill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Light snack (dessert box) provided on the bus</a:t>
            </a: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16:00 – 17:00 Transfer to </a:t>
            </a:r>
            <a:r>
              <a:rPr lang="en-US" altLang="zh-TW" sz="2400" b="1" dirty="0" err="1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Shimen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Reservoir and enjoy the sunset view 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solidFill>
                <a:schemeClr val="bg1"/>
              </a:solidFill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17:30 – 19:00 Multi-course dinner featuring fresh local fish </a:t>
            </a:r>
            <a:r>
              <a:rPr lang="zh-TW" altLang="en-US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十一份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G-map)</a:t>
            </a:r>
            <a:endParaRPr lang="en-US" altLang="zh-TW" sz="2400" b="1" dirty="0">
              <a:solidFill>
                <a:schemeClr val="bg1"/>
              </a:solidFill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19:00 – 20:00 Tour of the dam–enjoy the night view 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solidFill>
                <a:schemeClr val="bg1"/>
              </a:solidFill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20:00 – 21:30 Travel to farmhouse guesthouse </a:t>
            </a:r>
            <a:r>
              <a:rPr lang="zh-TW" altLang="en-US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達觀農場 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r>
              <a:rPr lang="en-US" altLang="zh-TW" sz="24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A5DE18-BA68-456B-BB22-ACDFE6CF50D3}"/>
              </a:ext>
            </a:extLst>
          </p:cNvPr>
          <p:cNvSpPr/>
          <p:nvPr/>
        </p:nvSpPr>
        <p:spPr>
          <a:xfrm>
            <a:off x="0" y="0"/>
            <a:ext cx="7559675" cy="1074656"/>
          </a:xfrm>
          <a:prstGeom prst="rect">
            <a:avLst/>
          </a:prstGeom>
          <a:gradFill flip="none" rotWithShape="1">
            <a:gsLst>
              <a:gs pos="14000">
                <a:srgbClr val="627498"/>
              </a:gs>
              <a:gs pos="44179">
                <a:srgbClr val="B9C0CA"/>
              </a:gs>
              <a:gs pos="65000">
                <a:schemeClr val="accent4">
                  <a:lumMod val="5000"/>
                  <a:lumOff val="9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EAC175-DF12-4210-AFAF-1EA1B19F3A66}"/>
              </a:ext>
            </a:extLst>
          </p:cNvPr>
          <p:cNvSpPr/>
          <p:nvPr/>
        </p:nvSpPr>
        <p:spPr>
          <a:xfrm>
            <a:off x="-147838" y="-44101"/>
            <a:ext cx="767950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4400" b="1" dirty="0">
                <a:ln/>
                <a:solidFill>
                  <a:srgbClr val="990000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</a:rPr>
              <a:t>Excursion in Taiwan THz summer workshop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5B5E526-CC48-420C-8599-8ECB510BC5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9" r="50000"/>
          <a:stretch/>
        </p:blipFill>
        <p:spPr>
          <a:xfrm>
            <a:off x="0" y="8719792"/>
            <a:ext cx="2166941" cy="19720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85A758-1762-4695-9F2A-1ECF734DF3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66"/>
          <a:stretch/>
        </p:blipFill>
        <p:spPr>
          <a:xfrm>
            <a:off x="3818129" y="6202837"/>
            <a:ext cx="3741545" cy="25169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4970117-549D-465D-B77C-4B7D5D9A2B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4"/>
          <a:stretch/>
        </p:blipFill>
        <p:spPr>
          <a:xfrm>
            <a:off x="2166941" y="8732525"/>
            <a:ext cx="2942387" cy="19720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D8AED55-4B02-40C0-97D7-00B8819C01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400"/>
          <a:stretch/>
        </p:blipFill>
        <p:spPr>
          <a:xfrm>
            <a:off x="5109328" y="8719792"/>
            <a:ext cx="2422341" cy="197106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DFB473-6D03-49A5-B066-1B9826BF3DB7}"/>
              </a:ext>
            </a:extLst>
          </p:cNvPr>
          <p:cNvSpPr/>
          <p:nvPr/>
        </p:nvSpPr>
        <p:spPr>
          <a:xfrm>
            <a:off x="122859" y="6213917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Shimen</a:t>
            </a:r>
            <a:r>
              <a:rPr lang="en-US" altLang="zh-TW" sz="20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Reservoir</a:t>
            </a:r>
            <a:endParaRPr lang="zh-TW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8DC99E-E0DD-42A1-9859-FF8DA68C056E}"/>
              </a:ext>
            </a:extLst>
          </p:cNvPr>
          <p:cNvSpPr/>
          <p:nvPr/>
        </p:nvSpPr>
        <p:spPr>
          <a:xfrm>
            <a:off x="3845732" y="8319682"/>
            <a:ext cx="1885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Farmhouse in mountain</a:t>
            </a:r>
            <a:endParaRPr lang="zh-TW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F2A315-D875-4609-8054-58290C1ECDF2}"/>
              </a:ext>
            </a:extLst>
          </p:cNvPr>
          <p:cNvSpPr/>
          <p:nvPr/>
        </p:nvSpPr>
        <p:spPr>
          <a:xfrm>
            <a:off x="5109328" y="10302306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Lalashan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0AF453-E650-494D-862D-05874A595E42}"/>
              </a:ext>
            </a:extLst>
          </p:cNvPr>
          <p:cNvSpPr/>
          <p:nvPr/>
        </p:nvSpPr>
        <p:spPr>
          <a:xfrm>
            <a:off x="-59918" y="540355"/>
            <a:ext cx="76795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dirty="0">
                <a:ln/>
                <a:solidFill>
                  <a:srgbClr val="990000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</a:rPr>
              <a:t>June 27-28 (Friday-Saturday), 2025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019A8A-F5F9-45E9-9BFE-C06E52193AC8}"/>
              </a:ext>
            </a:extLst>
          </p:cNvPr>
          <p:cNvSpPr/>
          <p:nvPr/>
        </p:nvSpPr>
        <p:spPr>
          <a:xfrm>
            <a:off x="3555531" y="10045482"/>
            <a:ext cx="1544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Taiwan</a:t>
            </a:r>
          </a:p>
          <a:p>
            <a:r>
              <a:rPr lang="en-US" altLang="zh-TW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Multi-course dinner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3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190A021-DC8B-4D1B-83D2-F7A8DA3FE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7" t="4934" r="17943"/>
          <a:stretch/>
        </p:blipFill>
        <p:spPr>
          <a:xfrm>
            <a:off x="3073138" y="8376740"/>
            <a:ext cx="2957232" cy="23150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87B95B-875B-4361-9E0E-D3D9C7DAF08E}"/>
              </a:ext>
            </a:extLst>
          </p:cNvPr>
          <p:cNvSpPr/>
          <p:nvPr/>
        </p:nvSpPr>
        <p:spPr>
          <a:xfrm>
            <a:off x="0" y="1074655"/>
            <a:ext cx="7559675" cy="5128182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53AC09-FFA1-40F4-B037-0FBCB46FCDB5}"/>
              </a:ext>
            </a:extLst>
          </p:cNvPr>
          <p:cNvSpPr/>
          <p:nvPr/>
        </p:nvSpPr>
        <p:spPr>
          <a:xfrm>
            <a:off x="0" y="0"/>
            <a:ext cx="7559675" cy="1074656"/>
          </a:xfrm>
          <a:prstGeom prst="rect">
            <a:avLst/>
          </a:prstGeom>
          <a:gradFill flip="none" rotWithShape="1">
            <a:gsLst>
              <a:gs pos="14000">
                <a:srgbClr val="627498"/>
              </a:gs>
              <a:gs pos="44179">
                <a:srgbClr val="B9C0CA"/>
              </a:gs>
              <a:gs pos="65000">
                <a:schemeClr val="accent4">
                  <a:lumMod val="5000"/>
                  <a:lumOff val="9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2E63C-41D9-41EA-9DFA-E77689152C3A}"/>
              </a:ext>
            </a:extLst>
          </p:cNvPr>
          <p:cNvSpPr/>
          <p:nvPr/>
        </p:nvSpPr>
        <p:spPr>
          <a:xfrm>
            <a:off x="518786" y="1604769"/>
            <a:ext cx="59102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CC0066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Schedule – Day 2</a:t>
            </a: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07:00 – 08:00 Breakfast</a:t>
            </a: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08:00 – 11:00 Tour of </a:t>
            </a:r>
            <a:r>
              <a:rPr lang="en-US" altLang="zh-TW" sz="24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Lalashan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Giant Trees Park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10:00 – 11:00 Fruit picking experience (seasonal: peaches)</a:t>
            </a: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11:00 – 13:00  Lunch at ​Luo Fu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13:00 – 14:00 Tour of </a:t>
            </a:r>
            <a:r>
              <a:rPr lang="en-US" altLang="zh-TW" sz="24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Jiaobanshan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Residence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or Xiao </a:t>
            </a:r>
            <a:r>
              <a:rPr lang="en-US" altLang="zh-TW" sz="24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Wulai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Skywalk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14:00 – 15:30 Visit to </a:t>
            </a:r>
            <a:r>
              <a:rPr lang="en-US" altLang="zh-TW" sz="24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Cihu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Mausoleum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15:30 – 17:00 Stroll through </a:t>
            </a:r>
            <a:r>
              <a:rPr lang="en-US" altLang="zh-TW" sz="24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Daxi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Old Street with local dessert tasting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17:00 –Return to NYCU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or  Taoyuan international airport </a:t>
            </a:r>
            <a:r>
              <a:rPr lang="en-US" altLang="zh-TW" sz="24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(G-map)</a:t>
            </a:r>
            <a:endParaRPr lang="en-US" altLang="zh-TW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  <a:p>
            <a:endParaRPr lang="zh-TW" altLang="en-US" sz="2400" b="1" dirty="0">
              <a:latin typeface="辰宇落雁體 Thin Monospaced" panose="02000203000000000000" pitchFamily="2" charset="-120"/>
              <a:ea typeface="辰宇落雁體 Thin Monospaced" panose="02000203000000000000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1" name="Picture 4" descr="相片">
            <a:extLst>
              <a:ext uri="{FF2B5EF4-FFF2-40B4-BE49-F238E27FC236}">
                <a16:creationId xmlns:a16="http://schemas.microsoft.com/office/drawing/2014/main" id="{881C23AB-6F6C-445F-8336-14E629948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6"/>
          <a:stretch/>
        </p:blipFill>
        <p:spPr bwMode="auto">
          <a:xfrm>
            <a:off x="3728071" y="6202837"/>
            <a:ext cx="3831604" cy="22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相片">
            <a:extLst>
              <a:ext uri="{FF2B5EF4-FFF2-40B4-BE49-F238E27FC236}">
                <a16:creationId xmlns:a16="http://schemas.microsoft.com/office/drawing/2014/main" id="{1836B9AD-5E05-4ECF-BCD8-6172735A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76740"/>
            <a:ext cx="3073138" cy="23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2123E47-FDC1-4D93-A1B1-15A351F3B2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3625" y="8376740"/>
            <a:ext cx="1552995" cy="15625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4E5029A-66D9-476E-9393-464FB2EA10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3625" y="9914185"/>
            <a:ext cx="1562795" cy="777628"/>
          </a:xfrm>
          <a:prstGeom prst="rect">
            <a:avLst/>
          </a:prstGeom>
        </p:spPr>
      </p:pic>
      <p:pic>
        <p:nvPicPr>
          <p:cNvPr id="20" name="Picture 2" descr="相片">
            <a:extLst>
              <a:ext uri="{FF2B5EF4-FFF2-40B4-BE49-F238E27FC236}">
                <a16:creationId xmlns:a16="http://schemas.microsoft.com/office/drawing/2014/main" id="{7BABCE63-BDE2-4321-A529-516F4BA6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5" y="6192617"/>
            <a:ext cx="3786782" cy="22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F28788F-87D8-4C84-9315-C27A4A7B08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3625" y="5072542"/>
            <a:ext cx="1546050" cy="10970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83CEF8-D7F6-49C6-B0C3-3E6F46561314}"/>
              </a:ext>
            </a:extLst>
          </p:cNvPr>
          <p:cNvSpPr/>
          <p:nvPr/>
        </p:nvSpPr>
        <p:spPr>
          <a:xfrm>
            <a:off x="986834" y="8583239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Jiaobanshan</a:t>
            </a:r>
            <a:r>
              <a:rPr lang="en-US" altLang="zh-TW" sz="20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Residence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D7848B-CA59-4701-A05A-A239027210F4}"/>
              </a:ext>
            </a:extLst>
          </p:cNvPr>
          <p:cNvSpPr/>
          <p:nvPr/>
        </p:nvSpPr>
        <p:spPr>
          <a:xfrm>
            <a:off x="831675" y="7896726"/>
            <a:ext cx="2258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Lalashan</a:t>
            </a:r>
            <a:r>
              <a:rPr lang="en-US" altLang="zh-TW" sz="20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 err="1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Gaint</a:t>
            </a:r>
            <a:r>
              <a:rPr lang="en-US" altLang="zh-TW" sz="2000" b="1" dirty="0">
                <a:solidFill>
                  <a:schemeClr val="bg1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Trees Parks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9E7578-6237-433E-B2F3-DF662BD2602E}"/>
              </a:ext>
            </a:extLst>
          </p:cNvPr>
          <p:cNvSpPr/>
          <p:nvPr/>
        </p:nvSpPr>
        <p:spPr>
          <a:xfrm>
            <a:off x="4660369" y="8374253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Daxi</a:t>
            </a:r>
            <a:r>
              <a:rPr lang="en-US" altLang="zh-TW" sz="2000" b="1" dirty="0">
                <a:latin typeface="辰宇落雁體 Thin Monospaced" panose="02000203000000000000" pitchFamily="2" charset="-120"/>
                <a:ea typeface="辰宇落雁體 Thin Monospaced" panose="02000203000000000000" pitchFamily="2" charset="-120"/>
                <a:cs typeface="Times New Roman" panose="02020603050405020304" pitchFamily="18" charset="0"/>
              </a:rPr>
              <a:t> Old Street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03D632-E5AD-4827-96AC-B8480C28924B}"/>
              </a:ext>
            </a:extLst>
          </p:cNvPr>
          <p:cNvSpPr/>
          <p:nvPr/>
        </p:nvSpPr>
        <p:spPr>
          <a:xfrm>
            <a:off x="0" y="0"/>
            <a:ext cx="7559675" cy="1074656"/>
          </a:xfrm>
          <a:prstGeom prst="rect">
            <a:avLst/>
          </a:prstGeom>
          <a:gradFill flip="none" rotWithShape="1">
            <a:gsLst>
              <a:gs pos="14000">
                <a:srgbClr val="627498"/>
              </a:gs>
              <a:gs pos="44179">
                <a:srgbClr val="B9C0CA"/>
              </a:gs>
              <a:gs pos="65000">
                <a:schemeClr val="accent4">
                  <a:lumMod val="5000"/>
                  <a:lumOff val="9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9BB12F-6DBE-46A8-89E3-C88FF6C29AC3}"/>
              </a:ext>
            </a:extLst>
          </p:cNvPr>
          <p:cNvSpPr/>
          <p:nvPr/>
        </p:nvSpPr>
        <p:spPr>
          <a:xfrm>
            <a:off x="-147838" y="-44101"/>
            <a:ext cx="767950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4400" b="1" dirty="0">
                <a:ln/>
                <a:solidFill>
                  <a:srgbClr val="990000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</a:rPr>
              <a:t>Excursion in Taiwan THz summer workshop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A077A5-2CE4-48B8-A0E6-8554B9A77634}"/>
              </a:ext>
            </a:extLst>
          </p:cNvPr>
          <p:cNvSpPr/>
          <p:nvPr/>
        </p:nvSpPr>
        <p:spPr>
          <a:xfrm>
            <a:off x="-59918" y="540355"/>
            <a:ext cx="76795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dirty="0">
                <a:ln/>
                <a:solidFill>
                  <a:srgbClr val="990000"/>
                </a:solidFill>
                <a:latin typeface="辰宇落雁體 Thin Monospaced" panose="02000203000000000000" pitchFamily="2" charset="-120"/>
                <a:ea typeface="辰宇落雁體 Thin Monospaced" panose="02000203000000000000" pitchFamily="2" charset="-120"/>
              </a:rPr>
              <a:t>June 27-28 (Friday-Saturday), 2025</a:t>
            </a:r>
          </a:p>
        </p:txBody>
      </p:sp>
    </p:spTree>
    <p:extLst>
      <p:ext uri="{BB962C8B-B14F-4D97-AF65-F5344CB8AC3E}">
        <p14:creationId xmlns:p14="http://schemas.microsoft.com/office/powerpoint/2010/main" val="170008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219</Words>
  <Application>Microsoft Office PowerPoint</Application>
  <PresentationFormat>自訂</PresentationFormat>
  <Paragraphs>30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9" baseType="lpstr">
      <vt:lpstr>辰宇落雁體 Thin Monospaced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HF_Yao</dc:creator>
  <cp:lastModifiedBy>HF_Yao</cp:lastModifiedBy>
  <cp:revision>23</cp:revision>
  <cp:lastPrinted>2025-03-25T11:08:53Z</cp:lastPrinted>
  <dcterms:created xsi:type="dcterms:W3CDTF">2025-03-25T06:06:35Z</dcterms:created>
  <dcterms:modified xsi:type="dcterms:W3CDTF">2025-04-18T08:18:20Z</dcterms:modified>
</cp:coreProperties>
</file>